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272" r:id="rId3"/>
    <p:sldId id="264" r:id="rId4"/>
    <p:sldId id="293" r:id="rId5"/>
    <p:sldId id="294" r:id="rId6"/>
    <p:sldId id="305" r:id="rId7"/>
    <p:sldId id="296" r:id="rId8"/>
    <p:sldId id="302" r:id="rId9"/>
    <p:sldId id="278" r:id="rId10"/>
    <p:sldId id="297" r:id="rId11"/>
    <p:sldId id="282" r:id="rId12"/>
    <p:sldId id="298" r:id="rId13"/>
    <p:sldId id="299" r:id="rId14"/>
    <p:sldId id="300" r:id="rId15"/>
    <p:sldId id="289" r:id="rId16"/>
    <p:sldId id="306" r:id="rId17"/>
    <p:sldId id="301" r:id="rId18"/>
    <p:sldId id="303" r:id="rId19"/>
    <p:sldId id="304" r:id="rId2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05"/>
    <a:srgbClr val="21409A"/>
    <a:srgbClr val="CCECFF"/>
    <a:srgbClr val="FFFF99"/>
    <a:srgbClr val="CCCCFF"/>
    <a:srgbClr val="5081AC"/>
    <a:srgbClr val="3333FF"/>
    <a:srgbClr val="99CCFF"/>
    <a:srgbClr val="AFC7E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0CF2A-3EA1-4DB3-A39D-621F07BAFEB5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97BDD-1EBA-409E-8C80-25A7312B4B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7624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1B24E-7674-4193-B0BC-7DA70F12EAFE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85512-34DB-4229-8A08-E569BB0C59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4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64E27BA7-8EBF-453E-9E28-C338870A47D5}" type="slidenum">
              <a:rPr lang="hu-HU" altLang="hu-HU">
                <a:latin typeface="Calibri" pitchFamily="34" charset="0"/>
              </a:rPr>
              <a:pPr/>
              <a:t>7</a:t>
            </a:fld>
            <a:endParaRPr lang="hu-HU" alt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27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altLang="hu-HU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4702C86-7345-4AB9-B873-A3346BA716B7}" type="slidenum">
              <a:rPr lang="hu-HU" altLang="hu-HU">
                <a:latin typeface="Calibri" pitchFamily="34" charset="0"/>
              </a:rPr>
              <a:pPr/>
              <a:t>11</a:t>
            </a:fld>
            <a:endParaRPr lang="hu-HU" altLang="hu-H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V="1">
            <a:off x="1" y="5438506"/>
            <a:ext cx="12192000" cy="646988"/>
          </a:xfrm>
          <a:prstGeom prst="rtTriangle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err="1" smtClean="0">
              <a:solidFill>
                <a:srgbClr val="21409A"/>
              </a:solidFill>
              <a:latin typeface="Frutiger CE 45 Light" panose="02000403040000020004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"/>
            <a:ext cx="12192000" cy="5438506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err="1" smtClean="0">
              <a:solidFill>
                <a:srgbClr val="21409A"/>
              </a:solidFill>
              <a:latin typeface="Frutiger CE 45 Light" panose="020004030400000200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5739" y="5658704"/>
            <a:ext cx="2167330" cy="1078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5E4A3-06A6-4BD9-A8FA-C6D462A75363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825E97-66D9-4C83-B7CA-DA64FA1FD7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925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E4A3-06A6-4BD9-A8FA-C6D462A75363}" type="datetimeFigureOut">
              <a:rPr lang="hu-HU" smtClean="0"/>
              <a:t>2019. 03. 11.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5E97-66D9-4C83-B7CA-DA64FA1FD70B}" type="slidenum">
              <a:rPr lang="hu-HU" smtClean="0"/>
              <a:t>‹#›</a:t>
            </a:fld>
            <a:endParaRPr lang="hu-HU" dirty="0"/>
          </a:p>
        </p:txBody>
      </p:sp>
      <p:pic>
        <p:nvPicPr>
          <p:cNvPr id="1026" name="Picture 2" descr="http://www.euroexam.com/sites/network/files/image/euroexam_foo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66" y="260622"/>
            <a:ext cx="1080867" cy="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07126" y="260622"/>
            <a:ext cx="10515600" cy="66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3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1" y="5438506"/>
            <a:ext cx="12192000" cy="646988"/>
          </a:xfrm>
          <a:prstGeom prst="rtTriangle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err="1" smtClean="0">
              <a:solidFill>
                <a:srgbClr val="21409A"/>
              </a:solidFill>
              <a:latin typeface="Frutiger CE 45 Light" panose="02000403040000020004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2192000" cy="5438506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err="1" smtClean="0">
              <a:solidFill>
                <a:srgbClr val="21409A"/>
              </a:solidFill>
              <a:latin typeface="Frutiger CE 45 Light" panose="02000403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E4A3-06A6-4BD9-A8FA-C6D462A75363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5E97-66D9-4C83-B7CA-DA64FA1FD7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5739" y="5658704"/>
            <a:ext cx="2167330" cy="10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E4A3-06A6-4BD9-A8FA-C6D462A75363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5E97-66D9-4C83-B7CA-DA64FA1FD7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7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E4A3-06A6-4BD9-A8FA-C6D462A75363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5E97-66D9-4C83-B7CA-DA64FA1FD70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07126" y="260622"/>
            <a:ext cx="10515600" cy="66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5518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E4A3-06A6-4BD9-A8FA-C6D462A75363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5E97-66D9-4C83-B7CA-DA64FA1FD7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63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E4A3-06A6-4BD9-A8FA-C6D462A75363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5E97-66D9-4C83-B7CA-DA64FA1FD70B}" type="slidenum">
              <a:rPr lang="hu-HU" smtClean="0"/>
              <a:t>‹#›</a:t>
            </a:fld>
            <a:endParaRPr lang="hu-HU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07126" y="260622"/>
            <a:ext cx="10515600" cy="66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821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64217" y="1981200"/>
            <a:ext cx="103632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BBDB7-AF34-B04C-BB6E-9EBB0F082FE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07126" y="260622"/>
            <a:ext cx="10515600" cy="66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614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 userDrawn="1"/>
        </p:nvSpPr>
        <p:spPr>
          <a:xfrm flipV="1">
            <a:off x="1" y="830183"/>
            <a:ext cx="12192000" cy="457200"/>
          </a:xfrm>
          <a:prstGeom prst="rtTriangle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err="1" smtClean="0">
              <a:solidFill>
                <a:srgbClr val="21409A"/>
              </a:solidFill>
              <a:latin typeface="Frutiger CE 45 Light" panose="02000403040000020004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834193"/>
          </a:xfrm>
          <a:prstGeom prst="rect">
            <a:avLst/>
          </a:prstGeom>
          <a:solidFill>
            <a:srgbClr val="214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err="1" smtClean="0">
              <a:solidFill>
                <a:srgbClr val="21409A"/>
              </a:solidFill>
              <a:latin typeface="Frutiger CE 45 Light" panose="02000403040000020004" pitchFamily="2" charset="0"/>
            </a:endParaRPr>
          </a:p>
        </p:txBody>
      </p:sp>
      <p:pic>
        <p:nvPicPr>
          <p:cNvPr id="8" name="Picture 2" descr="http://www.euroexam.com/sites/network/files/image/euroexam_footer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366" y="260622"/>
            <a:ext cx="1080867" cy="4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126" y="260622"/>
            <a:ext cx="10212977" cy="66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115E4A3-06A6-4BD9-A8FA-C6D462A75363}" type="datetimeFigureOut">
              <a:rPr lang="hu-HU" smtClean="0"/>
              <a:pPr/>
              <a:t>2019. 03. 11.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5825E97-66D9-4C83-B7CA-DA64FA1FD70B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580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uroexam.org/blog/oh-linking-words-nelkuletek-egy-jo-tortenetet-sem-mondhatok-e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euroexam.org/cimkek/picture-sto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bc.co.uk/worldservice/learningenglish/language/howt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uroexam.org/sites/default/files/file/download/vizsgatippek/4_kommunikacios_feladat_vita_es_erveles_2014_1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bbc.co.uk/worldservice/learningenglish/radio/specials/1756_how_to_discuss/index.s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hyperlink" Target="http://www.metacafe.com/watch/sy-187835137/bob_dylan_subterranean_homesick_blues_official_music_vid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legraph.co.uk/news/newstopics/howaboutthat/12103150/Rembrandt-The-Night-Watch-The-real-story-behind-the-kids-on-phones-photo.html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uroexam.org/tobb-hetes-intenziv-edzesterv-nyelvvizsgar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www.euroexam.org/edzesterv-b2-es-angol-vizsgahoz-8-hete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uroexam.org/beszedkeszseg-tippe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euroexam.org/szotarral-a-nyelvvizsgan/szotarral-egyszerubb-a-nyelvvizsg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euroexam.org/szotarral-a-nyelvvizsgan/szotarhasznalati-gyakorlato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sl.about.com/od/grammarintermediate/a/sequenc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www.gocomic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313" y="892065"/>
            <a:ext cx="11591365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5400" i="1" dirty="0">
                <a:latin typeface="FrutigerHu" panose="020B0602020204020204" pitchFamily="34" charset="0"/>
                <a:cs typeface="Arial" panose="020B0604020202020204" pitchFamily="34" charset="0"/>
              </a:rPr>
              <a:t>Dumáljuk meg! </a:t>
            </a:r>
            <a:r>
              <a:rPr lang="hu-HU" sz="4400" i="1" dirty="0">
                <a:latin typeface="FrutigerHu" panose="020B0602020204020204" pitchFamily="34" charset="0"/>
                <a:cs typeface="Arial" panose="020B0604020202020204" pitchFamily="34" charset="0"/>
              </a:rPr>
              <a:t/>
            </a:r>
            <a:br>
              <a:rPr lang="hu-HU" sz="4400" i="1" dirty="0">
                <a:latin typeface="FrutigerHu" panose="020B0602020204020204" pitchFamily="34" charset="0"/>
                <a:cs typeface="Arial" panose="020B0604020202020204" pitchFamily="34" charset="0"/>
              </a:rPr>
            </a:br>
            <a:r>
              <a:rPr lang="hu-HU" sz="4400" dirty="0">
                <a:latin typeface="FrutigerHu" panose="020B0602020204020204" pitchFamily="34" charset="0"/>
                <a:cs typeface="Arial" panose="020B0604020202020204" pitchFamily="34" charset="0"/>
              </a:rPr>
              <a:t>Felkészülési és vizsgatippek a </a:t>
            </a:r>
            <a:r>
              <a:rPr lang="hu-HU" sz="4400" b="1" i="1" dirty="0" err="1">
                <a:latin typeface="FrutigerHu" panose="020B0602020204020204" pitchFamily="34" charset="0"/>
                <a:cs typeface="Arial" panose="020B0604020202020204" pitchFamily="34" charset="0"/>
              </a:rPr>
              <a:t>Speaking</a:t>
            </a:r>
            <a:r>
              <a:rPr lang="hu-HU" sz="4400" dirty="0">
                <a:latin typeface="FrutigerHu" panose="020B0602020204020204" pitchFamily="34" charset="0"/>
                <a:cs typeface="Arial" panose="020B0604020202020204" pitchFamily="34" charset="0"/>
              </a:rPr>
              <a:t> </a:t>
            </a:r>
            <a:r>
              <a:rPr lang="hu-HU" sz="4400" dirty="0" smtClean="0">
                <a:latin typeface="FrutigerHu" panose="020B0602020204020204" pitchFamily="34" charset="0"/>
                <a:cs typeface="Arial" panose="020B0604020202020204" pitchFamily="34" charset="0"/>
              </a:rPr>
              <a:t>vizsgarészre </a:t>
            </a:r>
            <a:r>
              <a:rPr lang="hu-HU" sz="4400" dirty="0" smtClean="0">
                <a:latin typeface="FrutigerHu" panose="020B0602020204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 </a:t>
            </a:r>
            <a:r>
              <a:rPr lang="hu-HU" sz="4400" dirty="0" smtClean="0">
                <a:latin typeface="FrutigerHu" panose="020B0602020204020204" pitchFamily="34" charset="0"/>
                <a:cs typeface="Arial" panose="020B0604020202020204" pitchFamily="34" charset="0"/>
              </a:rPr>
              <a:t>próbavizsgával</a:t>
            </a:r>
            <a:br>
              <a:rPr lang="hu-HU" sz="4400" dirty="0" smtClean="0">
                <a:latin typeface="FrutigerHu" panose="020B0602020204020204" pitchFamily="34" charset="0"/>
                <a:cs typeface="Arial" panose="020B0604020202020204" pitchFamily="34" charset="0"/>
              </a:rPr>
            </a:br>
            <a:r>
              <a:rPr lang="hu-HU" sz="4400" i="1" dirty="0" smtClean="0">
                <a:latin typeface="FrutigerHu" panose="020B0602020204020204" pitchFamily="34" charset="0"/>
                <a:cs typeface="Arial" panose="020B0604020202020204" pitchFamily="34" charset="0"/>
              </a:rPr>
              <a:t>2018-19</a:t>
            </a:r>
            <a:endParaRPr lang="hu-HU" sz="4400" i="1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4193150"/>
            <a:ext cx="9144000" cy="1655762"/>
          </a:xfrm>
        </p:spPr>
        <p:txBody>
          <a:bodyPr/>
          <a:lstStyle/>
          <a:p>
            <a:r>
              <a:rPr lang="hu-HU" sz="2800" b="1" dirty="0">
                <a:latin typeface="FrutigerHu" panose="020B0602020204020204" pitchFamily="34" charset="0"/>
                <a:cs typeface="Arial" panose="020B0604020202020204" pitchFamily="34" charset="0"/>
              </a:rPr>
              <a:t>Rádai Péter</a:t>
            </a:r>
          </a:p>
          <a:p>
            <a:r>
              <a:rPr lang="hu-HU" dirty="0" err="1">
                <a:latin typeface="FrutigerHu" panose="020B0602020204020204" pitchFamily="34" charset="0"/>
                <a:cs typeface="Arial" panose="020B0604020202020204" pitchFamily="34" charset="0"/>
              </a:rPr>
              <a:t>peter.radai</a:t>
            </a:r>
            <a:r>
              <a:rPr lang="hu-HU" dirty="0">
                <a:latin typeface="FrutigerHu" panose="020B0602020204020204" pitchFamily="34" charset="0"/>
                <a:cs typeface="Arial" panose="020B0604020202020204" pitchFamily="34" charset="0"/>
              </a:rPr>
              <a:t>@</a:t>
            </a:r>
            <a:r>
              <a:rPr lang="hu-HU" dirty="0" err="1">
                <a:latin typeface="FrutigerHu" panose="020B0602020204020204" pitchFamily="34" charset="0"/>
                <a:cs typeface="Arial" panose="020B0604020202020204" pitchFamily="34" charset="0"/>
              </a:rPr>
              <a:t>euroexam.org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FrutigerHu" panose="020B0602020204020204" pitchFamily="34" charset="0"/>
                <a:cs typeface="Arial" panose="020B0604020202020204" pitchFamily="34" charset="0"/>
              </a:rPr>
              <a:t>Euroexam International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1860" y="3279665"/>
            <a:ext cx="5808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CB05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angol B2</a:t>
            </a:r>
            <a:endParaRPr lang="hu-HU" sz="4000" b="1" dirty="0">
              <a:solidFill>
                <a:srgbClr val="FFCB05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2919661" y="5883503"/>
            <a:ext cx="2592388" cy="368300"/>
          </a:xfrm>
          <a:prstGeom prst="rect">
            <a:avLst/>
          </a:prstGeom>
          <a:solidFill>
            <a:srgbClr val="21409A"/>
          </a:solidFill>
          <a:ln w="28575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CB05"/>
                </a:solidFill>
                <a:latin typeface="FrutigerHu" panose="020B0602020204020204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altLang="hu-HU" dirty="0"/>
              <a:t>Klikk a képekre!</a:t>
            </a:r>
          </a:p>
        </p:txBody>
      </p:sp>
      <p:pic>
        <p:nvPicPr>
          <p:cNvPr id="33794" name="Picture 2" descr="http://www.euroexam.org/files/imagecache/front_slide_tumb/lead-images/linking_word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95" y="1770326"/>
            <a:ext cx="5279309" cy="3705161"/>
          </a:xfrm>
          <a:prstGeom prst="rect">
            <a:avLst/>
          </a:prstGeom>
          <a:noFill/>
          <a:ln w="28575">
            <a:solidFill>
              <a:srgbClr val="21409A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smtClean="0">
                <a:latin typeface="FrutigerHu" panose="020B0602020204020204" pitchFamily="34" charset="0"/>
                <a:cs typeface="Arial" panose="020B0604020202020204" pitchFamily="34" charset="0"/>
              </a:rPr>
              <a:t>Picture Story 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felkészülés az Euroexam </a:t>
            </a:r>
            <a:r>
              <a:rPr lang="hu-HU" dirty="0" err="1" smtClean="0">
                <a:latin typeface="FrutigerHu" panose="020B0602020204020204" pitchFamily="34" charset="0"/>
                <a:cs typeface="Arial" panose="020B0604020202020204" pitchFamily="34" charset="0"/>
              </a:rPr>
              <a:t>blogjával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395" y="4256046"/>
            <a:ext cx="2797469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21409A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Euroexam </a:t>
            </a:r>
            <a:r>
              <a:rPr lang="hu-HU" b="1" dirty="0" err="1" smtClean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  <a:r>
              <a:rPr lang="hu-HU" b="1" dirty="0" smtClean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i="1" dirty="0" smtClean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„Oh</a:t>
            </a:r>
            <a:r>
              <a:rPr lang="hu-HU" i="1" dirty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linking </a:t>
            </a:r>
            <a:r>
              <a:rPr lang="hu-HU" i="1" dirty="0" err="1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hu-HU" i="1" dirty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Nélkületek történetmesélés sincs </a:t>
            </a:r>
            <a:r>
              <a:rPr lang="hu-HU" i="1" dirty="0" smtClean="0">
                <a:solidFill>
                  <a:srgbClr val="214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;)”</a:t>
            </a:r>
            <a:endParaRPr lang="hu-HU" i="1" dirty="0">
              <a:solidFill>
                <a:srgbClr val="2140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905" y="1362308"/>
            <a:ext cx="6079636" cy="45211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1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Vedd fel magad!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KÃ©ptalÃ¡lat a kÃ¶vetkezÅre: âvoice recording with android mobile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59" y="1856719"/>
            <a:ext cx="8727515" cy="4363759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457117" y="3842275"/>
            <a:ext cx="20875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üdvözölsz</a:t>
            </a: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544513" y="2458008"/>
            <a:ext cx="2495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panaszkodsz</a:t>
            </a: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5437706" y="4706318"/>
            <a:ext cx="4170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elismerésed fejezed ki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79083" y="3092631"/>
            <a:ext cx="2568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mentegetőzöl</a:t>
            </a:r>
          </a:p>
        </p:txBody>
      </p:sp>
      <p:sp>
        <p:nvSpPr>
          <p:cNvPr id="45064" name="TextBox 7"/>
          <p:cNvSpPr txBox="1">
            <a:spLocks noChangeArrowheads="1"/>
          </p:cNvSpPr>
          <p:nvPr/>
        </p:nvSpPr>
        <p:spPr bwMode="auto">
          <a:xfrm>
            <a:off x="7505139" y="3656633"/>
            <a:ext cx="2085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érdeklődsz</a:t>
            </a:r>
          </a:p>
        </p:txBody>
      </p:sp>
      <p:sp>
        <p:nvSpPr>
          <p:cNvPr id="45065" name="TextBox 8"/>
          <p:cNvSpPr txBox="1">
            <a:spLocks noChangeArrowheads="1"/>
          </p:cNvSpPr>
          <p:nvPr/>
        </p:nvSpPr>
        <p:spPr bwMode="auto">
          <a:xfrm>
            <a:off x="4502081" y="3781214"/>
            <a:ext cx="2663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megköszönsz</a:t>
            </a:r>
          </a:p>
        </p:txBody>
      </p:sp>
      <p:sp>
        <p:nvSpPr>
          <p:cNvPr id="45066" name="TextBox 9"/>
          <p:cNvSpPr txBox="1">
            <a:spLocks noChangeArrowheads="1"/>
          </p:cNvSpPr>
          <p:nvPr/>
        </p:nvSpPr>
        <p:spPr bwMode="auto">
          <a:xfrm>
            <a:off x="2968632" y="2610050"/>
            <a:ext cx="2879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engedélyt kérsz</a:t>
            </a:r>
          </a:p>
        </p:txBody>
      </p:sp>
      <p:sp>
        <p:nvSpPr>
          <p:cNvPr id="45067" name="TextBox 10"/>
          <p:cNvSpPr txBox="1">
            <a:spLocks noChangeArrowheads="1"/>
          </p:cNvSpPr>
          <p:nvPr/>
        </p:nvSpPr>
        <p:spPr bwMode="auto">
          <a:xfrm>
            <a:off x="2371342" y="3635657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hárítasz</a:t>
            </a:r>
          </a:p>
        </p:txBody>
      </p:sp>
      <p:sp>
        <p:nvSpPr>
          <p:cNvPr id="45068" name="TextBox 11"/>
          <p:cNvSpPr txBox="1">
            <a:spLocks noChangeArrowheads="1"/>
          </p:cNvSpPr>
          <p:nvPr/>
        </p:nvSpPr>
        <p:spPr bwMode="auto">
          <a:xfrm>
            <a:off x="6273604" y="2407506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hibáztatsz</a:t>
            </a:r>
          </a:p>
        </p:txBody>
      </p:sp>
      <p:sp>
        <p:nvSpPr>
          <p:cNvPr id="45069" name="TextBox 12"/>
          <p:cNvSpPr txBox="1">
            <a:spLocks noChangeArrowheads="1"/>
          </p:cNvSpPr>
          <p:nvPr/>
        </p:nvSpPr>
        <p:spPr bwMode="auto">
          <a:xfrm>
            <a:off x="9979802" y="4788687"/>
            <a:ext cx="123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stb..</a:t>
            </a:r>
          </a:p>
        </p:txBody>
      </p:sp>
      <p:sp>
        <p:nvSpPr>
          <p:cNvPr id="45070" name="TextBox 13"/>
          <p:cNvSpPr txBox="1">
            <a:spLocks noChangeArrowheads="1"/>
          </p:cNvSpPr>
          <p:nvPr/>
        </p:nvSpPr>
        <p:spPr bwMode="auto">
          <a:xfrm>
            <a:off x="284164" y="4532217"/>
            <a:ext cx="2778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figyelmeztetsz</a:t>
            </a:r>
          </a:p>
        </p:txBody>
      </p:sp>
      <p:sp>
        <p:nvSpPr>
          <p:cNvPr id="45071" name="TextBox 14"/>
          <p:cNvSpPr txBox="1">
            <a:spLocks noChangeArrowheads="1"/>
          </p:cNvSpPr>
          <p:nvPr/>
        </p:nvSpPr>
        <p:spPr bwMode="auto">
          <a:xfrm>
            <a:off x="1972031" y="4968255"/>
            <a:ext cx="3725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bocsánatot kérsz</a:t>
            </a:r>
          </a:p>
        </p:txBody>
      </p:sp>
      <p:sp>
        <p:nvSpPr>
          <p:cNvPr id="45072" name="TextBox 15"/>
          <p:cNvSpPr txBox="1">
            <a:spLocks noChangeArrowheads="1"/>
          </p:cNvSpPr>
          <p:nvPr/>
        </p:nvSpPr>
        <p:spPr bwMode="auto">
          <a:xfrm>
            <a:off x="3364712" y="3087550"/>
            <a:ext cx="2087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sürgetsz</a:t>
            </a:r>
          </a:p>
        </p:txBody>
      </p:sp>
      <p:sp>
        <p:nvSpPr>
          <p:cNvPr id="45073" name="TextBox 16"/>
          <p:cNvSpPr txBox="1">
            <a:spLocks noChangeArrowheads="1"/>
          </p:cNvSpPr>
          <p:nvPr/>
        </p:nvSpPr>
        <p:spPr bwMode="auto">
          <a:xfrm>
            <a:off x="5518599" y="3037544"/>
            <a:ext cx="3449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útbaigazítást kérsz</a:t>
            </a:r>
          </a:p>
        </p:txBody>
      </p:sp>
      <p:sp>
        <p:nvSpPr>
          <p:cNvPr id="45074" name="TextBox 17"/>
          <p:cNvSpPr txBox="1">
            <a:spLocks noChangeArrowheads="1"/>
          </p:cNvSpPr>
          <p:nvPr/>
        </p:nvSpPr>
        <p:spPr bwMode="auto">
          <a:xfrm>
            <a:off x="8376376" y="4139601"/>
            <a:ext cx="254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útbaigazítasz</a:t>
            </a:r>
          </a:p>
        </p:txBody>
      </p:sp>
      <p:sp>
        <p:nvSpPr>
          <p:cNvPr id="45075" name="TextBox 18"/>
          <p:cNvSpPr txBox="1">
            <a:spLocks noChangeArrowheads="1"/>
          </p:cNvSpPr>
          <p:nvPr/>
        </p:nvSpPr>
        <p:spPr bwMode="auto">
          <a:xfrm>
            <a:off x="3272433" y="4305638"/>
            <a:ext cx="2087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duzzogsz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3199" y="1375332"/>
          <a:ext cx="11775439" cy="8534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775439"/>
              </a:tblGrid>
              <a:tr h="776287">
                <a:tc>
                  <a:txBody>
                    <a:bodyPr/>
                    <a:lstStyle/>
                    <a:p>
                      <a:pPr marL="1440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0" dirty="0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You don’t know what to do this evening. Ask the hotel receptionist if they have any suggestions.</a:t>
                      </a:r>
                      <a:r>
                        <a:rPr lang="hu-HU" sz="2800" b="0" dirty="0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u-HU" sz="2800" b="0" i="1" dirty="0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[I</a:t>
                      </a:r>
                      <a:r>
                        <a:rPr lang="hu-HU" sz="2800" b="0" i="1" baseline="0" dirty="0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 am </a:t>
                      </a:r>
                      <a:r>
                        <a:rPr lang="hu-HU" sz="2800" b="0" i="1" baseline="0" dirty="0" err="1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the</a:t>
                      </a:r>
                      <a:r>
                        <a:rPr lang="hu-HU" sz="2800" b="0" i="1" baseline="0" dirty="0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hu-HU" sz="2800" b="0" i="1" baseline="0" dirty="0" err="1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receptionist</a:t>
                      </a:r>
                      <a:r>
                        <a:rPr lang="hu-HU" sz="2800" b="0" i="1" baseline="0" dirty="0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.]</a:t>
                      </a:r>
                      <a:endParaRPr lang="hu-HU" sz="2800" b="0" i="1" dirty="0"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08" y="260622"/>
            <a:ext cx="10515600" cy="666841"/>
          </a:xfrm>
        </p:spPr>
        <p:txBody>
          <a:bodyPr/>
          <a:lstStyle/>
          <a:p>
            <a:r>
              <a:rPr lang="hu-HU" sz="4000" b="1" dirty="0" smtClean="0">
                <a:solidFill>
                  <a:srgbClr val="FFCB05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3. 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Szituációk (szóbeli ügyintézés)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03200" y="5670864"/>
          <a:ext cx="11775439" cy="9777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775439"/>
              </a:tblGrid>
              <a:tr h="977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You are in a restaurant. The waiter has brought the wrong dish (you wanted fish). Complain about it. </a:t>
                      </a:r>
                      <a:r>
                        <a:rPr lang="en-US" sz="2800" b="0" i="1" kern="1200" dirty="0" smtClean="0"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/>
                          <a:cs typeface="Arial" pitchFamily="34" charset="0"/>
                        </a:rPr>
                        <a:t>[I am the waiter.]</a:t>
                      </a:r>
                    </a:p>
                  </a:txBody>
                  <a:tcPr marL="68618" marR="6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33" descr="A man talking to a crow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8880" y="2389729"/>
            <a:ext cx="2919759" cy="1065920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228730" y="3505627"/>
            <a:ext cx="1749910" cy="369332"/>
          </a:xfrm>
          <a:prstGeom prst="rect">
            <a:avLst/>
          </a:prstGeom>
          <a:solidFill>
            <a:srgbClr val="21409A"/>
          </a:solidFill>
          <a:ln w="28575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CB05"/>
                </a:solidFill>
                <a:latin typeface="FrutigerHu" panose="020B0602020204020204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altLang="hu-HU" dirty="0"/>
              <a:t>Klikk a képre!</a:t>
            </a:r>
          </a:p>
        </p:txBody>
      </p:sp>
    </p:spTree>
    <p:extLst>
      <p:ext uri="{BB962C8B-B14F-4D97-AF65-F5344CB8AC3E}">
        <p14:creationId xmlns:p14="http://schemas.microsoft.com/office/powerpoint/2010/main" val="8696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/>
      <p:bldP spid="45063" grpId="0"/>
      <p:bldP spid="45064" grpId="0"/>
      <p:bldP spid="45065" grpId="0"/>
      <p:bldP spid="45066" grpId="0"/>
      <p:bldP spid="45067" grpId="0"/>
      <p:bldP spid="45068" grpId="0"/>
      <p:bldP spid="45069" grpId="0"/>
      <p:bldP spid="45070" grpId="0"/>
      <p:bldP spid="45071" grpId="0"/>
      <p:bldP spid="45072" grpId="0"/>
      <p:bldP spid="45073" grpId="0"/>
      <p:bldP spid="45074" grpId="0"/>
      <p:bldP spid="45075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851" y="1356272"/>
            <a:ext cx="11822098" cy="2067233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lvl="0" indent="-457200">
              <a:spcAft>
                <a:spcPts val="200"/>
              </a:spcAft>
              <a:buFont typeface="Webdings" panose="05030102010509060703" pitchFamily="18" charset="2"/>
              <a:buChar char=""/>
            </a:pPr>
            <a:r>
              <a:rPr lang="hu-HU" sz="2500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fázisból </a:t>
            </a:r>
            <a:r>
              <a:rPr lang="hu-HU" sz="2500" dirty="0" smtClean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álló 3 </a:t>
            </a:r>
            <a:r>
              <a:rPr lang="hu-HU" sz="2500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perces vita: </a:t>
            </a:r>
          </a:p>
          <a:p>
            <a:pPr marL="901700" indent="-457200">
              <a:spcAft>
                <a:spcPts val="200"/>
              </a:spcAft>
              <a:buFont typeface="+mj-lt"/>
              <a:buAutoNum type="arabicPeriod"/>
            </a:pPr>
            <a:r>
              <a:rPr lang="hu-HU" sz="2500" b="1" dirty="0" err="1" smtClean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ötletelés</a:t>
            </a:r>
            <a:r>
              <a:rPr lang="hu-HU" sz="2500" b="1" dirty="0" smtClean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500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u-HU" sz="2500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brainstorming</a:t>
            </a:r>
            <a:r>
              <a:rPr lang="hu-HU" sz="2500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NEM csak szavakkal, hanem javaslatokkal, vitázva!</a:t>
            </a:r>
          </a:p>
          <a:p>
            <a:pPr marL="901700" indent="-457200" defTabSz="719138">
              <a:spcAft>
                <a:spcPts val="200"/>
              </a:spcAft>
              <a:buFont typeface="+mj-lt"/>
              <a:buAutoNum type="arabicPeriod"/>
            </a:pPr>
            <a:r>
              <a:rPr lang="hu-HU" sz="2500" b="1" dirty="0" smtClean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</a:t>
            </a:r>
            <a:r>
              <a:rPr lang="hu-HU" sz="2500" b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összegyűjtött szempontok, témák egyenkénti megvitatása:</a:t>
            </a:r>
            <a:r>
              <a:rPr lang="hu-HU" sz="2500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let’s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500" i="1" dirty="0" err="1" smtClean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</a:t>
            </a:r>
            <a:r>
              <a:rPr lang="hu-HU" sz="2500" i="1" dirty="0" smtClean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hu-HU" sz="2500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…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most </a:t>
            </a:r>
            <a:r>
              <a:rPr lang="hu-HU" sz="2500" i="1" dirty="0" err="1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</a:t>
            </a:r>
            <a:r>
              <a:rPr lang="hu-HU" sz="2500" i="1" dirty="0">
                <a:solidFill>
                  <a:srgbClr val="21409A"/>
                </a:solidFill>
                <a:latin typeface="FrutigerHu" panose="020B0602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…”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37252" y="3577338"/>
          <a:ext cx="11128608" cy="20878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28608"/>
              </a:tblGrid>
              <a:tr h="2069598"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What are some issues </a:t>
                      </a:r>
                      <a:r>
                        <a:rPr lang="en-GB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to </a:t>
                      </a:r>
                      <a:r>
                        <a:rPr lang="hu-HU" sz="2200" b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consider</a:t>
                      </a:r>
                      <a:r>
                        <a:rPr lang="hu-HU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when </a:t>
                      </a:r>
                      <a:r>
                        <a:rPr lang="en-GB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you </a:t>
                      </a:r>
                      <a:r>
                        <a:rPr lang="hu-HU" sz="2200" b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are</a:t>
                      </a:r>
                      <a:r>
                        <a:rPr lang="hu-HU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200" b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choosing</a:t>
                      </a:r>
                      <a:r>
                        <a:rPr lang="hu-HU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a </a:t>
                      </a:r>
                      <a:r>
                        <a:rPr lang="hu-HU" sz="2200" b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language</a:t>
                      </a:r>
                      <a:r>
                        <a:rPr lang="hu-HU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200" b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course</a:t>
                      </a:r>
                      <a:r>
                        <a:rPr lang="en-GB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?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e.g. </a:t>
                      </a:r>
                      <a:r>
                        <a:rPr lang="hu-HU" sz="2200" b="1" i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the</a:t>
                      </a:r>
                      <a:r>
                        <a:rPr lang="hu-HU" sz="2200" b="1" i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200" b="1" i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price</a:t>
                      </a:r>
                      <a:endParaRPr lang="hu-HU" sz="2200" b="1" i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………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………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457200" lvl="0" indent="-457200"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………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457200" lvl="0" indent="-457200">
                        <a:spcAft>
                          <a:spcPts val="600"/>
                        </a:spcAft>
                        <a:buSzPts val="160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………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46096" name="Rectangle 1"/>
          <p:cNvSpPr>
            <a:spLocks noChangeArrowheads="1"/>
          </p:cNvSpPr>
          <p:nvPr/>
        </p:nvSpPr>
        <p:spPr bwMode="auto">
          <a:xfrm>
            <a:off x="2803526" y="27791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endParaRPr lang="hu-HU" alt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 smtClean="0">
                <a:solidFill>
                  <a:srgbClr val="FFCB05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4.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 3 perces </a:t>
            </a:r>
            <a:r>
              <a:rPr lang="hu-HU" smtClean="0">
                <a:latin typeface="FrutigerHu" panose="020B0602020204020204" pitchFamily="34" charset="0"/>
                <a:cs typeface="Arial" panose="020B0604020202020204" pitchFamily="34" charset="0"/>
              </a:rPr>
              <a:t>improvizált vita 2 részben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499949" y="4668724"/>
          <a:ext cx="9441039" cy="20116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41039"/>
              </a:tblGrid>
              <a:tr h="1957458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What </a:t>
                      </a:r>
                      <a:r>
                        <a:rPr lang="hu-HU" sz="2200" b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can</a:t>
                      </a:r>
                      <a:r>
                        <a:rPr lang="hu-HU" sz="2200" b="1" baseline="0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you </a:t>
                      </a:r>
                      <a:r>
                        <a:rPr lang="hu-HU" sz="2200" b="1" baseline="0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do</a:t>
                      </a:r>
                      <a:r>
                        <a:rPr lang="hu-HU" sz="2200" b="1" baseline="0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200" b="1" baseline="0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in</a:t>
                      </a:r>
                      <a:r>
                        <a:rPr lang="hu-HU" sz="2200" b="1" baseline="0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200" b="1" baseline="0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your</a:t>
                      </a:r>
                      <a:r>
                        <a:rPr lang="hu-HU" sz="2200" b="1" baseline="0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200" b="1" baseline="0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home</a:t>
                      </a:r>
                      <a:r>
                        <a:rPr lang="hu-HU" sz="2200" b="1" baseline="0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2200" b="1" baseline="0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to</a:t>
                      </a:r>
                      <a:r>
                        <a:rPr lang="hu-HU" sz="2200" b="1" baseline="0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be environmentally-friendly</a:t>
                      </a:r>
                      <a:r>
                        <a:rPr lang="en-GB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?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e.g. </a:t>
                      </a:r>
                      <a:r>
                        <a:rPr lang="hu-HU" sz="2200" b="1" i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use</a:t>
                      </a:r>
                      <a:r>
                        <a:rPr lang="hu-HU" sz="2200" b="1" i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 less </a:t>
                      </a:r>
                      <a:r>
                        <a:rPr lang="hu-HU" sz="2200" b="1" i="1" dirty="0" err="1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water</a:t>
                      </a:r>
                      <a:endParaRPr lang="hu-HU" sz="2200" b="1" i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45720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………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45720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200" b="1" dirty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………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45720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en-US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………</a:t>
                      </a:r>
                      <a:endParaRPr lang="hu-HU" sz="2200" b="1" dirty="0" smtClean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  <a:p>
                      <a:pPr marL="457200" lvl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hu-HU" sz="2200" b="1" dirty="0" smtClean="0">
                          <a:effectLst/>
                          <a:latin typeface="FrutigerHu" panose="020B0602020204020204" pitchFamily="34" charset="0"/>
                          <a:cs typeface="Arial" pitchFamily="34" charset="0"/>
                        </a:rPr>
                        <a:t>………</a:t>
                      </a:r>
                      <a:endParaRPr lang="hu-HU" sz="2200" b="1" dirty="0">
                        <a:effectLst/>
                        <a:latin typeface="FrutigerHu" panose="020B0602020204020204" pitchFamily="34" charset="0"/>
                        <a:cs typeface="Arial" pitchFamily="34" charset="0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36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541463" y="1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u-HU" altLang="hu-HU" sz="3600">
                <a:solidFill>
                  <a:srgbClr val="21409A"/>
                </a:solidFill>
              </a:rPr>
              <a:t>Vitázás, érvelés sajátos nyelve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09563" y="1628523"/>
            <a:ext cx="246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átadod a szót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67592" y="3050589"/>
            <a:ext cx="3189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nem értesz egyet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3916362" y="2674793"/>
            <a:ext cx="481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bizonytalanságot fejezel ki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298067" y="2329912"/>
            <a:ext cx="2213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 err="1">
                <a:solidFill>
                  <a:srgbClr val="21409A"/>
                </a:solidFill>
                <a:latin typeface="FrutigerHu" panose="020B0602020204020204" pitchFamily="34" charset="0"/>
              </a:rPr>
              <a:t>ötletelsz</a:t>
            </a:r>
            <a:endParaRPr lang="hu-HU" altLang="hu-HU" sz="2800" dirty="0">
              <a:solidFill>
                <a:srgbClr val="21409A"/>
              </a:solidFill>
              <a:latin typeface="FrutigerHu" panose="020B0602020204020204" pitchFamily="34" charset="0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3301424" y="1304488"/>
            <a:ext cx="2352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egyetértesz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7047431" y="5123106"/>
            <a:ext cx="349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elfogadsz egy érvet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6774140" y="1781544"/>
            <a:ext cx="232783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felsorolsz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007989" y="5371720"/>
            <a:ext cx="208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kiemelsz</a:t>
            </a: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9285288" y="4353442"/>
            <a:ext cx="280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közbevágsz</a:t>
            </a: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6108192" y="5895595"/>
            <a:ext cx="137687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stb..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8666163" y="3586957"/>
            <a:ext cx="2541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>
                <a:solidFill>
                  <a:srgbClr val="21409A"/>
                </a:solidFill>
                <a:latin typeface="FrutigerHu" panose="020B0602020204020204" pitchFamily="34" charset="0"/>
              </a:rPr>
              <a:t>javasolsz</a:t>
            </a:r>
          </a:p>
        </p:txBody>
      </p:sp>
      <p:sp>
        <p:nvSpPr>
          <p:cNvPr id="14350" name="TextBox 14"/>
          <p:cNvSpPr txBox="1">
            <a:spLocks noChangeArrowheads="1"/>
          </p:cNvSpPr>
          <p:nvPr/>
        </p:nvSpPr>
        <p:spPr bwMode="auto">
          <a:xfrm>
            <a:off x="4911209" y="3959671"/>
            <a:ext cx="3725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összefoglalsz</a:t>
            </a:r>
          </a:p>
        </p:txBody>
      </p:sp>
      <p:sp>
        <p:nvSpPr>
          <p:cNvPr id="14351" name="TextBox 15"/>
          <p:cNvSpPr txBox="1">
            <a:spLocks noChangeArrowheads="1"/>
          </p:cNvSpPr>
          <p:nvPr/>
        </p:nvSpPr>
        <p:spPr bwMode="auto">
          <a:xfrm>
            <a:off x="663389" y="3736585"/>
            <a:ext cx="43759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bizonyosságot fejezel ki</a:t>
            </a:r>
          </a:p>
        </p:txBody>
      </p:sp>
      <p:sp>
        <p:nvSpPr>
          <p:cNvPr id="14352" name="TextBox 16"/>
          <p:cNvSpPr txBox="1">
            <a:spLocks noChangeArrowheads="1"/>
          </p:cNvSpPr>
          <p:nvPr/>
        </p:nvSpPr>
        <p:spPr bwMode="auto">
          <a:xfrm>
            <a:off x="5535613" y="3315941"/>
            <a:ext cx="3198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visszakérdezel</a:t>
            </a:r>
          </a:p>
        </p:txBody>
      </p:sp>
      <p:sp>
        <p:nvSpPr>
          <p:cNvPr id="14353" name="TextBox 17"/>
          <p:cNvSpPr txBox="1">
            <a:spLocks noChangeArrowheads="1"/>
          </p:cNvSpPr>
          <p:nvPr/>
        </p:nvSpPr>
        <p:spPr bwMode="auto">
          <a:xfrm>
            <a:off x="3437361" y="1966188"/>
            <a:ext cx="3009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véleményt kérsz</a:t>
            </a:r>
          </a:p>
        </p:txBody>
      </p: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3753810" y="4584325"/>
            <a:ext cx="3731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á</a:t>
            </a:r>
            <a:r>
              <a:rPr lang="hu-HU" altLang="hu-HU" sz="2800" dirty="0" smtClean="0">
                <a:solidFill>
                  <a:srgbClr val="21409A"/>
                </a:solidFill>
                <a:latin typeface="FrutigerHu" panose="020B0602020204020204" pitchFamily="34" charset="0"/>
              </a:rPr>
              <a:t>tvezeted a </a:t>
            </a:r>
            <a:r>
              <a:rPr lang="hu-HU" altLang="hu-HU" sz="2800" dirty="0">
                <a:solidFill>
                  <a:srgbClr val="21409A"/>
                </a:solidFill>
                <a:latin typeface="FrutigerHu" panose="020B0602020204020204" pitchFamily="34" charset="0"/>
              </a:rPr>
              <a:t>témát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A vitázás nyelve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3" descr="http://www.euroexam.org/files/file/download/vizsgatippek/argu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7720" y="1141772"/>
            <a:ext cx="2552747" cy="173557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10113104" y="2974460"/>
            <a:ext cx="1757363" cy="368300"/>
          </a:xfrm>
          <a:prstGeom prst="rect">
            <a:avLst/>
          </a:prstGeom>
          <a:solidFill>
            <a:srgbClr val="21409A"/>
          </a:solidFill>
          <a:ln w="28575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CB05"/>
                </a:solidFill>
                <a:latin typeface="FrutigerHu" panose="020B0602020204020204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altLang="hu-HU" dirty="0"/>
              <a:t>Klikk a képre!</a:t>
            </a:r>
          </a:p>
        </p:txBody>
      </p:sp>
      <p:pic>
        <p:nvPicPr>
          <p:cNvPr id="23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50" y="4963507"/>
            <a:ext cx="3356949" cy="1227744"/>
          </a:xfrm>
          <a:prstGeom prst="rect">
            <a:avLst/>
          </a:prstGeom>
          <a:noFill/>
          <a:ln w="28575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209550" y="6286146"/>
            <a:ext cx="1676400" cy="368300"/>
          </a:xfrm>
          <a:prstGeom prst="rect">
            <a:avLst/>
          </a:prstGeom>
          <a:solidFill>
            <a:srgbClr val="21409A"/>
          </a:solidFill>
          <a:ln w="28575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CB05"/>
                </a:solidFill>
                <a:latin typeface="FrutigerHu" panose="020B0602020204020204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altLang="hu-HU" dirty="0"/>
              <a:t>Klikk a képre!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5971103" y="1165305"/>
            <a:ext cx="2327831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u-HU" altLang="hu-HU" sz="2800" dirty="0" smtClean="0">
                <a:solidFill>
                  <a:srgbClr val="21409A"/>
                </a:solidFill>
                <a:latin typeface="FrutigerHu" panose="020B0602020204020204" pitchFamily="34" charset="0"/>
              </a:rPr>
              <a:t>sürgetsz</a:t>
            </a:r>
            <a:endParaRPr lang="hu-HU" altLang="hu-HU" sz="2800" dirty="0">
              <a:solidFill>
                <a:srgbClr val="21409A"/>
              </a:solidFill>
              <a:latin typeface="FrutigerHu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5415" y="1313838"/>
            <a:ext cx="3732474" cy="4973549"/>
          </a:xfrm>
          <a:prstGeom prst="rect">
            <a:avLst/>
          </a:prstGeom>
          <a:noFill/>
          <a:ln w="28575">
            <a:solidFill>
              <a:srgbClr val="21409A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.stack.imgur.com/bZFt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914" y="4672425"/>
            <a:ext cx="1467021" cy="183278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http://c.o0bg.com/rf/image_1200w/Boston/2011-2020/2015/03/13/BostonGlobe.com/BigPicture/Images/2015-03-04T182508Z_930588743_GM1EB3506LH01_RTRMADP_3_SYRIA-CRIS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223" y="1617950"/>
            <a:ext cx="4179362" cy="2788311"/>
          </a:xfrm>
          <a:prstGeom prst="rect">
            <a:avLst/>
          </a:prstGeom>
          <a:noFill/>
          <a:ln w="28575">
            <a:solidFill>
              <a:srgbClr val="21409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s://scontent-a-vie.xx.fbcdn.net/hphotos-xap1/v/t1.0-9/10846345_751278451618564_4709500189570819177_n.jpg?oh=8ad9c8a985a93d7471ac78145b15bb9f&amp;oe=550A894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9144" y="1398586"/>
            <a:ext cx="3626732" cy="5349313"/>
          </a:xfrm>
          <a:prstGeom prst="rect">
            <a:avLst/>
          </a:prstGeom>
          <a:noFill/>
          <a:ln w="28575">
            <a:solidFill>
              <a:srgbClr val="21409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TextBox 9"/>
          <p:cNvSpPr txBox="1">
            <a:spLocks noChangeArrowheads="1"/>
          </p:cNvSpPr>
          <p:nvPr/>
        </p:nvSpPr>
        <p:spPr bwMode="auto">
          <a:xfrm>
            <a:off x="10079899" y="1313837"/>
            <a:ext cx="1677988" cy="368300"/>
          </a:xfrm>
          <a:prstGeom prst="rect">
            <a:avLst/>
          </a:prstGeom>
          <a:solidFill>
            <a:srgbClr val="FFCB05"/>
          </a:solidFill>
          <a:ln w="19050">
            <a:solidFill>
              <a:srgbClr val="21409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800" b="1">
                <a:solidFill>
                  <a:srgbClr val="21409A"/>
                </a:solidFill>
                <a:latin typeface="FrutigerHu" panose="020B0602020204020204" pitchFamily="34" charset="0"/>
              </a:rPr>
              <a:t>Klikk a képre!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dirty="0" smtClean="0">
                <a:latin typeface="FrutigerHu" panose="020B0602020204020204" pitchFamily="34" charset="0"/>
              </a:rPr>
              <a:t>Felkészülés vitázásra, érvelésre képekkel</a:t>
            </a:r>
            <a:endParaRPr lang="hu-HU" altLang="hu-HU" dirty="0">
              <a:latin typeface="FrutigerHu" panose="020B0602020204020204" pitchFamily="34" charset="0"/>
            </a:endParaRPr>
          </a:p>
        </p:txBody>
      </p:sp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1028750" y="6274375"/>
            <a:ext cx="2980394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sz="2400" dirty="0">
                <a:solidFill>
                  <a:srgbClr val="21409A"/>
                </a:solidFill>
                <a:latin typeface="FrutigerHu" panose="020B0602020204020204" pitchFamily="34" charset="0"/>
              </a:rPr>
              <a:t>Vedd fel a vitát is!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468247" y="1221982"/>
            <a:ext cx="4708525" cy="584200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sz="3200" dirty="0">
                <a:solidFill>
                  <a:srgbClr val="21409A"/>
                </a:solidFill>
                <a:latin typeface="FrutigerHu" panose="020B0602020204020204" pitchFamily="34" charset="0"/>
              </a:rPr>
              <a:t>monológ</a:t>
            </a:r>
            <a:r>
              <a:rPr lang="hu-HU" sz="3200" dirty="0">
                <a:solidFill>
                  <a:srgbClr val="000000"/>
                </a:solidFill>
                <a:latin typeface="FrutigerHu" panose="020B0602020204020204" pitchFamily="34" charset="0"/>
              </a:rPr>
              <a:t> </a:t>
            </a:r>
            <a:r>
              <a:rPr lang="hu-HU" sz="3200" b="1" dirty="0">
                <a:solidFill>
                  <a:srgbClr val="FFCB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Hu" panose="020B0602020204020204" pitchFamily="34" charset="0"/>
                <a:sym typeface="Wingdings"/>
              </a:rPr>
              <a:t>v.</a:t>
            </a:r>
            <a:r>
              <a:rPr lang="hu-HU" sz="3200" dirty="0">
                <a:solidFill>
                  <a:srgbClr val="000000"/>
                </a:solidFill>
                <a:latin typeface="FrutigerHu" panose="020B0602020204020204" pitchFamily="34" charset="0"/>
              </a:rPr>
              <a:t> </a:t>
            </a:r>
            <a:r>
              <a:rPr lang="hu-HU" sz="3200" dirty="0">
                <a:solidFill>
                  <a:srgbClr val="21409A"/>
                </a:solidFill>
                <a:latin typeface="FrutigerHu" panose="020B0602020204020204" pitchFamily="34" charset="0"/>
              </a:rPr>
              <a:t>párbeszéd</a:t>
            </a:r>
          </a:p>
        </p:txBody>
      </p:sp>
    </p:spTree>
    <p:extLst>
      <p:ext uri="{BB962C8B-B14F-4D97-AF65-F5344CB8AC3E}">
        <p14:creationId xmlns:p14="http://schemas.microsoft.com/office/powerpoint/2010/main" val="813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60622"/>
            <a:ext cx="11001103" cy="810531"/>
          </a:xfrm>
        </p:spPr>
        <p:txBody>
          <a:bodyPr>
            <a:noAutofit/>
          </a:bodyPr>
          <a:lstStyle/>
          <a:p>
            <a:r>
              <a:rPr lang="hu-HU" i="1" dirty="0" smtClean="0">
                <a:latin typeface="FrutigerHu" panose="020B0602020204020204" pitchFamily="34" charset="0"/>
                <a:cs typeface="Arial" panose="020B0604020202020204" pitchFamily="34" charset="0"/>
              </a:rPr>
              <a:t>Speaking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 felkészülés a B2-es </a:t>
            </a:r>
            <a:r>
              <a:rPr lang="hu-HU" b="1" dirty="0" smtClean="0">
                <a:latin typeface="FrutigerHu" panose="020B0602020204020204" pitchFamily="34" charset="0"/>
                <a:cs typeface="Arial" panose="020B0604020202020204" pitchFamily="34" charset="0"/>
              </a:rPr>
              <a:t>Edzéstervvel</a:t>
            </a:r>
            <a:endParaRPr lang="hu-HU" b="1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669" y="1268774"/>
            <a:ext cx="2804645" cy="5257121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50007" y="6279085"/>
            <a:ext cx="1925029" cy="369332"/>
          </a:xfrm>
          <a:prstGeom prst="rect">
            <a:avLst/>
          </a:prstGeom>
          <a:solidFill>
            <a:srgbClr val="21409A"/>
          </a:solidFill>
          <a:ln w="19050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hu-HU" b="1" dirty="0">
                <a:solidFill>
                  <a:srgbClr val="FFCB05"/>
                </a:solidFill>
              </a:rPr>
              <a:t>Klikk </a:t>
            </a:r>
            <a:r>
              <a:rPr lang="hu-HU" b="1" dirty="0" smtClean="0">
                <a:solidFill>
                  <a:srgbClr val="FFCB05"/>
                </a:solidFill>
              </a:rPr>
              <a:t>a képekre</a:t>
            </a:r>
            <a:r>
              <a:rPr lang="hu-HU" b="1" dirty="0">
                <a:solidFill>
                  <a:srgbClr val="FFCB05"/>
                </a:solidFill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745935" y="2849011"/>
            <a:ext cx="3978111" cy="1154738"/>
          </a:xfrm>
          <a:prstGeom prst="roundRect">
            <a:avLst/>
          </a:prstGeom>
          <a:noFill/>
          <a:ln w="38100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err="1" smtClean="0">
              <a:solidFill>
                <a:srgbClr val="21409A"/>
              </a:solidFill>
              <a:latin typeface="Frutiger CE 45 Light" panose="02000403040000020004" pitchFamily="2" charset="0"/>
            </a:endParaRP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97" y="1560398"/>
            <a:ext cx="5157915" cy="4903353"/>
          </a:xfrm>
          <a:prstGeom prst="rect">
            <a:avLst/>
          </a:prstGeom>
          <a:ln w="28575">
            <a:solidFill>
              <a:srgbClr val="FFCB05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H="1">
            <a:off x="5074024" y="3689127"/>
            <a:ext cx="2671912" cy="1985532"/>
          </a:xfrm>
          <a:prstGeom prst="straightConnector1">
            <a:avLst/>
          </a:prstGeom>
          <a:ln w="38100">
            <a:solidFill>
              <a:srgbClr val="FFCB05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074024" y="2797950"/>
            <a:ext cx="2671911" cy="362500"/>
          </a:xfrm>
          <a:prstGeom prst="straightConnector1">
            <a:avLst/>
          </a:prstGeom>
          <a:ln w="38100">
            <a:solidFill>
              <a:srgbClr val="FFCB05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143593"/>
              </p:ext>
            </p:extLst>
          </p:nvPr>
        </p:nvGraphicFramePr>
        <p:xfrm>
          <a:off x="291353" y="1574613"/>
          <a:ext cx="11622741" cy="4602633"/>
        </p:xfrm>
        <a:graphic>
          <a:graphicData uri="http://schemas.openxmlformats.org/drawingml/2006/table">
            <a:tbl>
              <a:tblPr/>
              <a:tblGrid>
                <a:gridCol w="9083466"/>
                <a:gridCol w="2539275"/>
              </a:tblGrid>
              <a:tr h="635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Beszédkészség: értékelési s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zempont</a:t>
                      </a:r>
                      <a:r>
                        <a:rPr kumimoji="0" lang="hu-H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ok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Pontszám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ÖSSZBENYOMÁS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 [levezető vizsgáztató pontjai]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(</a:t>
                      </a:r>
                      <a:r>
                        <a:rPr kumimoji="0" lang="hu-H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Interlocutor’s</a:t>
                      </a: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 Overall </a:t>
                      </a:r>
                      <a:r>
                        <a:rPr kumimoji="0" lang="hu-H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Impression</a:t>
                      </a: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)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pont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DC7"/>
                    </a:solidFill>
                  </a:tcPr>
                </a:tc>
              </a:tr>
              <a:tr h="748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FOLYÉKONYSÁG ÉS KOHERENCIA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[értékelő v. pontjai]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Fluency</a:t>
                      </a: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Coherence)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pont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0FF"/>
                    </a:solidFill>
                  </a:tcPr>
                </a:tc>
              </a:tr>
              <a:tr h="748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KOMMUNIKÁCIÓS STRATÉGIÁK 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[értékelő v. pontjai]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Communications</a:t>
                      </a: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strategies</a:t>
                      </a: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)</a:t>
                      </a:r>
                      <a:endParaRPr kumimoji="0" lang="hu-H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  <a:cs typeface="Times New Roman" pitchFamily="18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pont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0FF"/>
                    </a:solidFill>
                  </a:tcPr>
                </a:tc>
              </a:tr>
              <a:tr h="748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NYELVHELYESSÉG ÉS SZÓKINCS 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[értékelő v. pontjai]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(Range and </a:t>
                      </a: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ccuracy</a:t>
                      </a: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pont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0FF"/>
                    </a:solidFill>
                  </a:tcPr>
                </a:tc>
              </a:tr>
              <a:tr h="748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KIEJTÉS 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</a:rPr>
                        <a:t>[értékelő v. pontjai]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Pronunciation</a:t>
                      </a:r>
                      <a:r>
                        <a:rPr kumimoji="0" lang="hu-HU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cs typeface="Times New Roman" pitchFamily="18" charset="0"/>
                        </a:rPr>
                        <a:t>pont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</a:endParaRPr>
                    </a:p>
                  </a:txBody>
                  <a:tcPr marL="91443" marR="91443" marT="45856" marB="458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0FF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Értékelés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260622"/>
            <a:ext cx="10923494" cy="810531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solidFill>
                  <a:srgbClr val="FFCB05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2.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 </a:t>
            </a:r>
            <a:r>
              <a:rPr lang="hu-HU" i="1" dirty="0" smtClean="0">
                <a:latin typeface="FrutigerHu" panose="020B0602020204020204" pitchFamily="34" charset="0"/>
                <a:cs typeface="Arial" panose="020B0604020202020204" pitchFamily="34" charset="0"/>
              </a:rPr>
              <a:t>Picture Story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: </a:t>
            </a:r>
            <a:b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Mit is hallunk?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995" y="105218"/>
            <a:ext cx="4970998" cy="6636241"/>
          </a:xfrm>
          <a:prstGeom prst="rect">
            <a:avLst/>
          </a:prstGeom>
          <a:ln w="28575">
            <a:solidFill>
              <a:srgbClr val="FFCB0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7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260622"/>
            <a:ext cx="10950388" cy="810531"/>
          </a:xfrm>
        </p:spPr>
        <p:txBody>
          <a:bodyPr>
            <a:noAutofit/>
          </a:bodyPr>
          <a:lstStyle/>
          <a:p>
            <a:r>
              <a:rPr lang="hu-HU" sz="4000" b="1" dirty="0" smtClean="0">
                <a:solidFill>
                  <a:srgbClr val="FFCB05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2.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 </a:t>
            </a:r>
            <a:r>
              <a:rPr lang="hu-HU" i="1" dirty="0" smtClean="0">
                <a:latin typeface="FrutigerHu" panose="020B0602020204020204" pitchFamily="34" charset="0"/>
                <a:cs typeface="Arial" panose="020B0604020202020204" pitchFamily="34" charset="0"/>
              </a:rPr>
              <a:t>Picture Story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: </a:t>
            </a:r>
            <a:b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Mit is hallunk?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140" y="98612"/>
            <a:ext cx="4934532" cy="6660776"/>
          </a:xfrm>
          <a:prstGeom prst="rect">
            <a:avLst/>
          </a:prstGeom>
          <a:ln w="28575">
            <a:solidFill>
              <a:srgbClr val="FFCB0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02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60622"/>
            <a:ext cx="11001103" cy="810531"/>
          </a:xfrm>
        </p:spPr>
        <p:txBody>
          <a:bodyPr/>
          <a:lstStyle/>
          <a:p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Helyzetfüggő szóbeli készségek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8332" y="5694816"/>
            <a:ext cx="315737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3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vitakészség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0182" y="4699377"/>
            <a:ext cx="454947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3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érvelési készségek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9282" y="3703940"/>
            <a:ext cx="477284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3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</a:t>
            </a:r>
            <a:r>
              <a:rPr lang="hu-HU" sz="36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zóbeli ügyintézés</a:t>
            </a:r>
            <a:endParaRPr lang="hu-HU" sz="36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2247" y="2708502"/>
            <a:ext cx="4442013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3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történetmesélés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263" y="1713065"/>
            <a:ext cx="1128396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3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hétköznapi csevegés: tapasztalatok</a:t>
            </a:r>
            <a:r>
              <a:rPr lang="hu-HU" sz="36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, vélemények</a:t>
            </a:r>
            <a:endParaRPr lang="hu-HU" sz="36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60622"/>
            <a:ext cx="11465796" cy="810531"/>
          </a:xfrm>
        </p:spPr>
        <p:txBody>
          <a:bodyPr/>
          <a:lstStyle/>
          <a:p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Mire gyúrj?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697" y="2919841"/>
            <a:ext cx="546539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32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2. </a:t>
            </a:r>
            <a:r>
              <a:rPr lang="hu-HU" sz="32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választékosság </a:t>
            </a:r>
            <a:r>
              <a:rPr lang="hu-HU" sz="32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B2 </a:t>
            </a:r>
            <a:r>
              <a:rPr lang="hu-HU" sz="32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szinten</a:t>
            </a:r>
            <a:endParaRPr lang="hu-HU" sz="32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97" y="1855294"/>
            <a:ext cx="830720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1. </a:t>
            </a:r>
            <a:r>
              <a:rPr lang="hu-HU" sz="320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folyékonyság: </a:t>
            </a:r>
            <a:r>
              <a:rPr lang="hu-HU" sz="320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kommunikálj életszerűen!</a:t>
            </a:r>
            <a:r>
              <a:rPr lang="hu-HU" sz="320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</a:t>
            </a:r>
            <a:endParaRPr lang="hu-HU" sz="32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696" y="3991209"/>
            <a:ext cx="847754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32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3. kötőszavak, utaló szavak: szövegkohézió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696" y="5067737"/>
            <a:ext cx="1163311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63538" indent="-363538" eaLnBrk="1" hangingPunct="1">
              <a:defRPr/>
            </a:pPr>
            <a:r>
              <a:rPr lang="hu-HU" sz="32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4. nyelvhelyesség  a </a:t>
            </a:r>
            <a:r>
              <a:rPr lang="hu-HU" sz="32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hatékony kommunikáció </a:t>
            </a:r>
            <a:r>
              <a:rPr lang="hu-HU" sz="32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szolgálatában</a:t>
            </a:r>
          </a:p>
        </p:txBody>
      </p:sp>
    </p:spTree>
    <p:extLst>
      <p:ext uri="{BB962C8B-B14F-4D97-AF65-F5344CB8AC3E}">
        <p14:creationId xmlns:p14="http://schemas.microsoft.com/office/powerpoint/2010/main" val="32292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A </a:t>
            </a:r>
            <a:r>
              <a:rPr lang="hu-HU" i="1" dirty="0" err="1" smtClean="0">
                <a:latin typeface="FrutigerHu" panose="020B0602020204020204" pitchFamily="34" charset="0"/>
                <a:cs typeface="Arial" panose="020B0604020202020204" pitchFamily="34" charset="0"/>
              </a:rPr>
              <a:t>Speaking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 vizsgarész menete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3874"/>
              </p:ext>
            </p:extLst>
          </p:nvPr>
        </p:nvGraphicFramePr>
        <p:xfrm>
          <a:off x="319597" y="2068496"/>
          <a:ext cx="11549848" cy="3400149"/>
        </p:xfrm>
        <a:graphic>
          <a:graphicData uri="http://schemas.openxmlformats.org/drawingml/2006/table">
            <a:tbl>
              <a:tblPr/>
              <a:tblGrid>
                <a:gridCol w="11549848"/>
              </a:tblGrid>
              <a:tr h="630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B2 </a:t>
                      </a:r>
                      <a:r>
                        <a:rPr kumimoji="0" lang="hu-H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(17’)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01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hu-H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1. Beszélgetés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26296">
                <a:tc>
                  <a:txBody>
                    <a:bodyPr/>
                    <a:lstStyle/>
                    <a:p>
                      <a:pPr marL="354013" marR="0" lvl="0" indent="-354013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hu-H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2. Történet elmondása képek alapján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03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hu-H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0" lang="hu-H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Szituációk</a:t>
                      </a:r>
                      <a:endParaRPr kumimoji="0" lang="hu-H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1409A"/>
                        </a:solidFill>
                        <a:effectLst/>
                        <a:latin typeface="FrutigerHu" panose="020B0602020204020204" pitchFamily="34" charset="0"/>
                        <a:ea typeface="Calibri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39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hu-H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1409A"/>
                          </a:solidFill>
                          <a:effectLst/>
                          <a:latin typeface="FrutigerHu" panose="020B0602020204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4. Kommunikációs feladat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380124" y="6286054"/>
            <a:ext cx="1733245" cy="369888"/>
          </a:xfrm>
          <a:prstGeom prst="rect">
            <a:avLst/>
          </a:prstGeom>
          <a:solidFill>
            <a:srgbClr val="21409A"/>
          </a:solidFill>
          <a:ln w="19050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CB05"/>
                </a:solidFill>
                <a:latin typeface="FrutigerHu" panose="020B0602020204020204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altLang="hu-HU" dirty="0"/>
              <a:t>Klikk a képre!</a:t>
            </a: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423" y="4096870"/>
            <a:ext cx="4544182" cy="2108501"/>
          </a:xfrm>
          <a:prstGeom prst="rect">
            <a:avLst/>
          </a:prstGeom>
          <a:ln w="28575">
            <a:solidFill>
              <a:srgbClr val="FFCB0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7255423" y="4096870"/>
            <a:ext cx="271069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5081AC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Beszédkészség tippek</a:t>
            </a:r>
            <a:endParaRPr lang="hu-HU" b="1" dirty="0">
              <a:solidFill>
                <a:srgbClr val="5081AC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hu-HU" dirty="0">
                <a:latin typeface="FrutigerHu" panose="020B0602020204020204" pitchFamily="34" charset="0"/>
                <a:cs typeface="Arial" panose="020B0604020202020204" pitchFamily="34" charset="0"/>
              </a:rPr>
              <a:t>Páros vizsgázás: 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előnyök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126" y="1661018"/>
            <a:ext cx="113724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 fontAlgn="base">
              <a:spcAft>
                <a:spcPts val="900"/>
              </a:spcAft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két vizsgázó közt nincs hierarchikus függés 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(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egyéni: partner 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a vizsgáztató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)</a:t>
            </a:r>
            <a:endParaRPr lang="hu-HU" sz="28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  <a:p>
            <a:pPr lvl="1" indent="-457200" fontAlgn="base">
              <a:spcAft>
                <a:spcPts val="900"/>
              </a:spcAft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figyelem 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és 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"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munkateher" 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megoszlik. </a:t>
            </a:r>
          </a:p>
          <a:p>
            <a:pPr lvl="1" indent="-457200" fontAlgn="base">
              <a:spcAft>
                <a:spcPts val="900"/>
              </a:spcAft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egíthetitek egymást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, ketten együtt tehettek a 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sikerért (4. feladat!).</a:t>
            </a:r>
            <a:endParaRPr lang="hu-HU" sz="28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  <a:p>
            <a:pPr lvl="1" indent="-457200" fontAlgn="base">
              <a:spcAft>
                <a:spcPts val="900"/>
              </a:spcAft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HA 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ISMERITEK 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EGYMÁST, közösen készültök: kevesebb váratlan helyzet, ismered társad 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nyelvi szintjét, 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beszédkészségét.</a:t>
            </a:r>
            <a:endParaRPr lang="hu-HU" sz="28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  <a:p>
            <a:pPr lvl="1" indent="-457200" fontAlgn="base">
              <a:spcAft>
                <a:spcPts val="900"/>
              </a:spcAft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HA ISMERITEK EGYMÁST, bízhatsz benne, 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hogy 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társadnak lesznek 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jó 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gondolatai (továbblendít</a:t>
            </a:r>
            <a:r>
              <a:rPr lang="hu-HU" sz="28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, ha </a:t>
            </a:r>
            <a:r>
              <a:rPr lang="hu-HU" sz="28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elakadtok). </a:t>
            </a:r>
            <a:endParaRPr lang="hu-HU" sz="28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7" y="260622"/>
            <a:ext cx="11001103" cy="810531"/>
          </a:xfrm>
        </p:spPr>
        <p:txBody>
          <a:bodyPr/>
          <a:lstStyle/>
          <a:p>
            <a:r>
              <a:rPr lang="hu-HU" sz="4000" b="1" dirty="0" smtClean="0">
                <a:solidFill>
                  <a:srgbClr val="FFCB05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1.</a:t>
            </a:r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  Bemelegítő beszélgetés 2 részben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6356" y="1527453"/>
            <a:ext cx="3219235" cy="1200329"/>
          </a:xfrm>
          <a:prstGeom prst="rect">
            <a:avLst/>
          </a:prstGeom>
          <a:solidFill>
            <a:srgbClr val="FFCB05"/>
          </a:solidFill>
          <a:ln w="28575">
            <a:solidFill>
              <a:srgbClr val="21409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u-HU" sz="7200" dirty="0">
                <a:solidFill>
                  <a:srgbClr val="21409A"/>
                </a:solidFill>
                <a:latin typeface="FrutigerHu" panose="020B0602020204020204" pitchFamily="34" charset="0"/>
                <a:ea typeface="Adobe Gothic Std B" pitchFamily="34" charset="-128"/>
              </a:rPr>
              <a:t>Q &amp; 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2586" y="3758224"/>
            <a:ext cx="115067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altLang="hu-HU" sz="30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Kérdések saját </a:t>
            </a:r>
            <a:r>
              <a:rPr lang="hu-HU" altLang="hu-HU" sz="30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tapasztalatról, véleményekről (pl. 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„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Are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you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a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healthy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eater</a:t>
            </a:r>
            <a:r>
              <a:rPr lang="hu-HU" altLang="hu-HU" sz="3000" b="1" i="1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?”</a:t>
            </a:r>
            <a:r>
              <a:rPr lang="hu-HU" altLang="hu-HU" sz="30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)</a:t>
            </a:r>
            <a:endParaRPr lang="hu-HU" altLang="hu-HU" sz="30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2587" y="4935920"/>
            <a:ext cx="115794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eaLnBrk="1" hangingPunct="1"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altLang="hu-HU" sz="30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Válaszok: 1-2 kifejtő, összefüggő mondatban (pl. 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„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Yes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because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… /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since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… /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as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…”</a:t>
            </a:r>
            <a:r>
              <a:rPr lang="hu-HU" altLang="hu-HU" sz="30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vagy 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„…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as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far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as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I’m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3000" b="1" i="1" dirty="0" err="1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concerned</a:t>
            </a:r>
            <a:r>
              <a:rPr lang="hu-HU" altLang="hu-HU" sz="3000" b="1" i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,…”</a:t>
            </a:r>
            <a:r>
              <a:rPr lang="hu-HU" altLang="hu-HU" sz="30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586" y="2902507"/>
            <a:ext cx="2534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FFCB05"/>
                </a:solidFill>
                <a:latin typeface="FrutigerHu" panose="020B0602020204020204" pitchFamily="34" charset="0"/>
              </a:rPr>
              <a:t>2. rész</a:t>
            </a:r>
            <a:endParaRPr lang="hu-HU" sz="4000" b="1" dirty="0">
              <a:solidFill>
                <a:srgbClr val="FFCB05"/>
              </a:solidFill>
              <a:latin typeface="FrutigerHu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8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374" y="1064032"/>
            <a:ext cx="4470437" cy="5615369"/>
          </a:xfrm>
          <a:prstGeom prst="rect">
            <a:avLst/>
          </a:prstGeom>
          <a:noFill/>
          <a:ln w="28575">
            <a:solidFill>
              <a:srgbClr val="21409A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96" y="260620"/>
            <a:ext cx="10515600" cy="666841"/>
          </a:xfrm>
        </p:spPr>
        <p:txBody>
          <a:bodyPr>
            <a:noAutofit/>
          </a:bodyPr>
          <a:lstStyle/>
          <a:p>
            <a:r>
              <a:rPr lang="hu-HU" sz="3400" dirty="0" smtClean="0">
                <a:latin typeface="FrutigerHu" panose="020B0602020204020204" pitchFamily="34" charset="0"/>
                <a:cs typeface="Arial" panose="020B0604020202020204" pitchFamily="34" charset="0"/>
              </a:rPr>
              <a:t/>
            </a:r>
            <a:br>
              <a:rPr lang="hu-HU" sz="3400" dirty="0" smtClean="0">
                <a:latin typeface="FrutigerHu" panose="020B0602020204020204" pitchFamily="34" charset="0"/>
                <a:cs typeface="Arial" panose="020B0604020202020204" pitchFamily="34" charset="0"/>
              </a:rPr>
            </a:br>
            <a:r>
              <a:rPr lang="hu-HU" sz="4000" b="1" dirty="0" smtClean="0">
                <a:solidFill>
                  <a:srgbClr val="FFCB05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2.</a:t>
            </a:r>
            <a:r>
              <a:rPr lang="hu-HU" sz="3400" dirty="0" smtClean="0">
                <a:latin typeface="FrutigerHu" panose="020B0602020204020204" pitchFamily="34" charset="0"/>
                <a:cs typeface="Arial" panose="020B0604020202020204" pitchFamily="34" charset="0"/>
              </a:rPr>
              <a:t> Kétperces összefüggő beszéd (</a:t>
            </a:r>
            <a:r>
              <a:rPr lang="hu-HU" sz="3400" i="1" dirty="0" err="1" smtClean="0">
                <a:latin typeface="FrutigerHu" panose="020B0602020204020204" pitchFamily="34" charset="0"/>
                <a:cs typeface="Arial" panose="020B0604020202020204" pitchFamily="34" charset="0"/>
              </a:rPr>
              <a:t>storytelling</a:t>
            </a:r>
            <a:r>
              <a:rPr lang="hu-HU" sz="3400" dirty="0" smtClean="0">
                <a:latin typeface="FrutigerHu" panose="020B0602020204020204" pitchFamily="34" charset="0"/>
                <a:cs typeface="Arial" panose="020B0604020202020204" pitchFamily="34" charset="0"/>
              </a:rPr>
              <a:t>): </a:t>
            </a:r>
            <a:r>
              <a:rPr lang="hu-HU" sz="3400" i="1" dirty="0" smtClean="0">
                <a:latin typeface="FrutigerHu" panose="020B0602020204020204" pitchFamily="34" charset="0"/>
                <a:cs typeface="Arial" panose="020B0604020202020204" pitchFamily="34" charset="0"/>
              </a:rPr>
              <a:t>Picture Story</a:t>
            </a:r>
            <a:r>
              <a:rPr lang="hu-HU" sz="3400" dirty="0" smtClean="0">
                <a:latin typeface="FrutigerHu" panose="020B0602020204020204" pitchFamily="34" charset="0"/>
                <a:cs typeface="Arial" panose="020B0604020202020204" pitchFamily="34" charset="0"/>
              </a:rPr>
              <a:t/>
            </a:r>
            <a:br>
              <a:rPr lang="hu-HU" sz="3400" dirty="0" smtClean="0">
                <a:latin typeface="FrutigerHu" panose="020B0602020204020204" pitchFamily="34" charset="0"/>
                <a:cs typeface="Arial" panose="020B0604020202020204" pitchFamily="34" charset="0"/>
              </a:rPr>
            </a:br>
            <a:endParaRPr lang="hu-HU" sz="3400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562" y="1444801"/>
            <a:ext cx="569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10 perces felkészülés</a:t>
            </a:r>
            <a:endParaRPr lang="hu-HU" sz="2800" b="1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562" y="2764550"/>
            <a:ext cx="5095573" cy="492443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j</a:t>
            </a:r>
            <a:r>
              <a:rPr lang="hu-HU" sz="26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egyzetelés csak kulcsszavakkal</a:t>
            </a:r>
            <a:endParaRPr lang="hu-HU" sz="26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562" y="4753594"/>
            <a:ext cx="4591880" cy="492443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szótárazás</a:t>
            </a:r>
            <a:r>
              <a:rPr lang="hu-HU" sz="26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: csak </a:t>
            </a:r>
            <a:r>
              <a:rPr lang="hu-HU" sz="2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ha muszáj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562" y="4086593"/>
            <a:ext cx="2136228" cy="492443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kötőszavak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1562" y="2093643"/>
            <a:ext cx="7100047" cy="492443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cél: összefüggő történetmesélés múlt időben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562" y="5420595"/>
            <a:ext cx="5801685" cy="492443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600" b="1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TILOS:</a:t>
            </a:r>
            <a:r>
              <a:rPr lang="hu-HU" sz="2600" dirty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 bármilyen utalás a képekre!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562" y="3426439"/>
            <a:ext cx="5891332" cy="492443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u-HU" sz="2600" dirty="0" smtClean="0">
                <a:solidFill>
                  <a:srgbClr val="21409A"/>
                </a:solidFill>
                <a:latin typeface="FrutigerHu" panose="020B0602020204020204" pitchFamily="34" charset="0"/>
                <a:cs typeface="Arial" panose="020B0604020202020204" pitchFamily="34" charset="0"/>
              </a:rPr>
              <a:t>igék a megfelelő múlt idejű alakban</a:t>
            </a:r>
            <a:endParaRPr lang="hu-HU" sz="2600" dirty="0">
              <a:solidFill>
                <a:srgbClr val="21409A"/>
              </a:solidFill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6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latin typeface="FrutigerHu" panose="020B0602020204020204" pitchFamily="34" charset="0"/>
                <a:cs typeface="Arial" panose="020B0604020202020204" pitchFamily="34" charset="0"/>
              </a:rPr>
              <a:t>Senki sem születik nyomtatott szótárral a kezében…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9887518" y="5884675"/>
            <a:ext cx="2070415" cy="369332"/>
          </a:xfrm>
          <a:prstGeom prst="rect">
            <a:avLst/>
          </a:prstGeom>
          <a:solidFill>
            <a:srgbClr val="21409A"/>
          </a:solidFill>
          <a:ln w="19050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b="1" dirty="0">
                <a:solidFill>
                  <a:srgbClr val="FFCB05"/>
                </a:solidFill>
                <a:latin typeface="FrutigerHu" panose="020B0602020204020204" pitchFamily="34" charset="0"/>
              </a:rPr>
              <a:t>Klikk </a:t>
            </a:r>
            <a:r>
              <a:rPr lang="hu-HU" b="1" dirty="0" smtClean="0">
                <a:solidFill>
                  <a:srgbClr val="FFCB05"/>
                </a:solidFill>
                <a:latin typeface="FrutigerHu" panose="020B0602020204020204" pitchFamily="34" charset="0"/>
              </a:rPr>
              <a:t>a képekre</a:t>
            </a:r>
            <a:r>
              <a:rPr lang="hu-HU" b="1" dirty="0">
                <a:solidFill>
                  <a:srgbClr val="FFCB05"/>
                </a:solidFill>
                <a:latin typeface="FrutigerHu" panose="020B0602020204020204" pitchFamily="34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126" y="1829015"/>
            <a:ext cx="991125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Aft>
                <a:spcPts val="4200"/>
              </a:spcAft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sz="3200" dirty="0" smtClean="0">
                <a:solidFill>
                  <a:srgbClr val="21409A"/>
                </a:solidFill>
                <a:latin typeface="FrutigerHu" panose="020B0602020204020204" pitchFamily="34" charset="0"/>
              </a:rPr>
              <a:t>Minden vizsgarészben használhatsz nyomtatott szótárt.</a:t>
            </a:r>
          </a:p>
          <a:p>
            <a:pPr marL="268288" indent="-268288">
              <a:spcAft>
                <a:spcPts val="4200"/>
              </a:spcAft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sz="3200" i="1" dirty="0" err="1" smtClean="0">
                <a:solidFill>
                  <a:srgbClr val="21409A"/>
                </a:solidFill>
                <a:latin typeface="FrutigerHu" panose="020B0602020204020204" pitchFamily="34" charset="0"/>
              </a:rPr>
              <a:t>Reading</a:t>
            </a:r>
            <a:r>
              <a:rPr lang="hu-HU" sz="3200" dirty="0" smtClean="0">
                <a:solidFill>
                  <a:srgbClr val="21409A"/>
                </a:solidFill>
                <a:latin typeface="FrutigerHu" panose="020B0602020204020204" pitchFamily="34" charset="0"/>
              </a:rPr>
              <a:t> / </a:t>
            </a:r>
            <a:r>
              <a:rPr lang="hu-HU" sz="3200" i="1" dirty="0" err="1" smtClean="0">
                <a:solidFill>
                  <a:srgbClr val="21409A"/>
                </a:solidFill>
                <a:latin typeface="FrutigerHu" panose="020B0602020204020204" pitchFamily="34" charset="0"/>
              </a:rPr>
              <a:t>Writing</a:t>
            </a:r>
            <a:r>
              <a:rPr lang="hu-HU" sz="3200" dirty="0" smtClean="0">
                <a:solidFill>
                  <a:srgbClr val="21409A"/>
                </a:solidFill>
                <a:latin typeface="FrutigerHu" panose="020B0602020204020204" pitchFamily="34" charset="0"/>
              </a:rPr>
              <a:t>: korlátlan szótárhasználat </a:t>
            </a:r>
            <a:r>
              <a:rPr lang="hu-HU" sz="3200" dirty="0" smtClean="0">
                <a:solidFill>
                  <a:srgbClr val="21409A"/>
                </a:solidFill>
                <a:latin typeface="FrutigerHu" panose="020B0602020204020204" pitchFamily="34" charset="0"/>
                <a:sym typeface="Wingdings" panose="05000000000000000000" pitchFamily="2" charset="2"/>
              </a:rPr>
              <a:t></a:t>
            </a:r>
          </a:p>
          <a:p>
            <a:pPr marL="268288" indent="-268288">
              <a:spcAft>
                <a:spcPts val="4200"/>
              </a:spcAft>
              <a:buClr>
                <a:srgbClr val="FFCB05"/>
              </a:buClr>
              <a:buFont typeface="Wingdings" panose="05000000000000000000" pitchFamily="2" charset="2"/>
              <a:buChar char="§"/>
            </a:pPr>
            <a:r>
              <a:rPr lang="hu-HU" sz="3200" dirty="0" smtClean="0">
                <a:solidFill>
                  <a:srgbClr val="21409A"/>
                </a:solidFill>
                <a:latin typeface="FrutigerHu" panose="020B0602020204020204" pitchFamily="34" charset="0"/>
                <a:sym typeface="Wingdings" panose="05000000000000000000" pitchFamily="2" charset="2"/>
              </a:rPr>
              <a:t>Légy gyors, pontos kereső az 5 játékos szótárhasználati gyakorlattal! </a:t>
            </a:r>
            <a:endParaRPr lang="hu-HU" sz="3200" dirty="0">
              <a:solidFill>
                <a:srgbClr val="21409A"/>
              </a:solidFill>
              <a:latin typeface="FrutigerHu" panose="020B0602020204020204" pitchFamily="34" charset="0"/>
            </a:endParaRPr>
          </a:p>
        </p:txBody>
      </p:sp>
      <p:pic>
        <p:nvPicPr>
          <p:cNvPr id="1026" name="Picture 2" descr="http://www.euroexam.org/sites/default/files/front-slide/insert/szotarhasznalat-a-nyelvvizsga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518" y="2461990"/>
            <a:ext cx="2088343" cy="842073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zotarhasznalat a nyelvvizsga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698" y="4496585"/>
            <a:ext cx="2077797" cy="949077"/>
          </a:xfrm>
          <a:prstGeom prst="rect">
            <a:avLst/>
          </a:prstGeom>
          <a:noFill/>
          <a:ln w="28575">
            <a:solidFill>
              <a:srgbClr val="FFCB0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562165" y="5100918"/>
            <a:ext cx="3191435" cy="17929"/>
          </a:xfrm>
          <a:prstGeom prst="straightConnector1">
            <a:avLst/>
          </a:prstGeom>
          <a:ln w="38100">
            <a:solidFill>
              <a:srgbClr val="FFCB05"/>
            </a:solidFill>
            <a:tailEnd type="triangle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9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122640" y="6374816"/>
            <a:ext cx="2786062" cy="369888"/>
          </a:xfrm>
          <a:prstGeom prst="rect">
            <a:avLst/>
          </a:prstGeom>
          <a:solidFill>
            <a:srgbClr val="21409A"/>
          </a:solidFill>
          <a:ln w="19050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FFCB05"/>
                </a:solidFill>
                <a:latin typeface="FrutigerHu" panose="020B0602020204020204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hu-HU" altLang="hu-HU" dirty="0"/>
              <a:t>Klikk a </a:t>
            </a:r>
            <a:r>
              <a:rPr lang="hu-HU" altLang="hu-HU" dirty="0" smtClean="0"/>
              <a:t>képre</a:t>
            </a:r>
            <a:r>
              <a:rPr lang="hu-HU" altLang="hu-HU" dirty="0"/>
              <a:t>, logóra!</a:t>
            </a:r>
          </a:p>
        </p:txBody>
      </p:sp>
      <p:pic>
        <p:nvPicPr>
          <p:cNvPr id="10" name="Picture 1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2522" y="1806027"/>
            <a:ext cx="3721731" cy="156209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71" y="4221338"/>
            <a:ext cx="6348983" cy="1476297"/>
          </a:xfrm>
          <a:prstGeom prst="rect">
            <a:avLst/>
          </a:prstGeom>
          <a:ln w="28575">
            <a:solidFill>
              <a:srgbClr val="339933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161" y="260622"/>
            <a:ext cx="10515600" cy="666841"/>
          </a:xfrm>
        </p:spPr>
        <p:txBody>
          <a:bodyPr/>
          <a:lstStyle/>
          <a:p>
            <a:r>
              <a:rPr lang="hu-HU" dirty="0" smtClean="0">
                <a:latin typeface="FrutigerHu" panose="020B0602020204020204" pitchFamily="34" charset="0"/>
                <a:cs typeface="Arial" panose="020B0604020202020204" pitchFamily="34" charset="0"/>
              </a:rPr>
              <a:t>Felkészülés a </a:t>
            </a:r>
            <a:r>
              <a:rPr lang="hu-HU" i="1" dirty="0" smtClean="0">
                <a:latin typeface="FrutigerHu" panose="020B0602020204020204" pitchFamily="34" charset="0"/>
                <a:cs typeface="Arial" panose="020B0604020202020204" pitchFamily="34" charset="0"/>
              </a:rPr>
              <a:t>Picture </a:t>
            </a:r>
            <a:r>
              <a:rPr lang="hu-HU" i="1" dirty="0" err="1" smtClean="0">
                <a:latin typeface="FrutigerHu" panose="020B0602020204020204" pitchFamily="34" charset="0"/>
                <a:cs typeface="Arial" panose="020B0604020202020204" pitchFamily="34" charset="0"/>
              </a:rPr>
              <a:t>Story</a:t>
            </a:r>
            <a:r>
              <a:rPr lang="hu-HU" dirty="0" err="1" smtClean="0">
                <a:latin typeface="FrutigerHu" panose="020B0602020204020204" pitchFamily="34" charset="0"/>
                <a:cs typeface="Arial" panose="020B0604020202020204" pitchFamily="34" charset="0"/>
              </a:rPr>
              <a:t>-ra</a:t>
            </a:r>
            <a:endParaRPr lang="hu-HU" dirty="0">
              <a:latin typeface="FrutigerHu" panose="020B06020202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13" y="1360962"/>
            <a:ext cx="5752289" cy="3763302"/>
          </a:xfrm>
          <a:prstGeom prst="rect">
            <a:avLst/>
          </a:prstGeom>
          <a:ln w="28575">
            <a:solidFill>
              <a:srgbClr val="FFCB0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740588" y="5124264"/>
            <a:ext cx="3312114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CB05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hu-HU" sz="2000" dirty="0">
                <a:solidFill>
                  <a:srgbClr val="21409A"/>
                </a:solidFill>
                <a:latin typeface="FrutigerHu" panose="020B0602020204020204" pitchFamily="34" charset="0"/>
              </a:rPr>
              <a:t>B2-es elearning felkészítő </a:t>
            </a:r>
            <a:r>
              <a:rPr lang="hu-HU" sz="2000" dirty="0" smtClean="0">
                <a:solidFill>
                  <a:srgbClr val="21409A"/>
                </a:solidFill>
                <a:latin typeface="FrutigerHu" panose="020B0602020204020204" pitchFamily="34" charset="0"/>
              </a:rPr>
              <a:t>tanfolyam: </a:t>
            </a:r>
            <a:r>
              <a:rPr lang="hu-HU" sz="2000" i="1" dirty="0" err="1" smtClean="0">
                <a:solidFill>
                  <a:srgbClr val="21409A"/>
                </a:solidFill>
                <a:latin typeface="FrutigerHu" panose="020B0602020204020204" pitchFamily="34" charset="0"/>
              </a:rPr>
              <a:t>Speaking</a:t>
            </a:r>
            <a:r>
              <a:rPr lang="hu-HU" sz="2000" dirty="0" smtClean="0">
                <a:solidFill>
                  <a:srgbClr val="21409A"/>
                </a:solidFill>
                <a:latin typeface="FrutigerHu" panose="020B0602020204020204" pitchFamily="34" charset="0"/>
              </a:rPr>
              <a:t> </a:t>
            </a:r>
            <a:endParaRPr lang="hu-HU" sz="2000" dirty="0">
              <a:solidFill>
                <a:srgbClr val="21409A"/>
              </a:solidFill>
              <a:latin typeface="FrutigerHu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4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242852"/>
      </a:accent1>
      <a:accent2>
        <a:srgbClr val="21409A"/>
      </a:accent2>
      <a:accent3>
        <a:srgbClr val="297FD5"/>
      </a:accent3>
      <a:accent4>
        <a:srgbClr val="ACCBF9"/>
      </a:accent4>
      <a:accent5>
        <a:srgbClr val="FFCB05"/>
      </a:accent5>
      <a:accent6>
        <a:srgbClr val="FFEDAB"/>
      </a:accent6>
      <a:hlink>
        <a:srgbClr val="21409A"/>
      </a:hlink>
      <a:folHlink>
        <a:srgbClr val="21409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B05"/>
        </a:solidFill>
      </a:spPr>
      <a:bodyPr rtlCol="0" anchor="ctr"/>
      <a:lstStyle>
        <a:defPPr algn="ctr">
          <a:defRPr sz="4000" dirty="0" err="1" smtClean="0">
            <a:solidFill>
              <a:srgbClr val="21409A"/>
            </a:solidFill>
            <a:latin typeface="Frutiger CE 45 Light" panose="02000403040000020004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UROEXAM_Template_Blue.potx" id="{34C1C887-0D2E-4E85-A5BB-AF550ADD15BE}" vid="{FD6E91F6-4460-4EAD-A2F9-FC7D1D51AA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3947</TotalTime>
  <Words>674</Words>
  <Application>Microsoft Office PowerPoint</Application>
  <PresentationFormat>Widescreen</PresentationFormat>
  <Paragraphs>141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Frutiger CE 45 Light</vt:lpstr>
      <vt:lpstr>FrutigerHu</vt:lpstr>
      <vt:lpstr>Symbol</vt:lpstr>
      <vt:lpstr>Times New Roman</vt:lpstr>
      <vt:lpstr>Webdings</vt:lpstr>
      <vt:lpstr>Wingdings</vt:lpstr>
      <vt:lpstr>Office Theme</vt:lpstr>
      <vt:lpstr>Dumáljuk meg!  Felkészülési és vizsgatippek a Speaking vizsgarészre  próbavizsgával 2018-19</vt:lpstr>
      <vt:lpstr>Helyzetfüggő szóbeli készségek</vt:lpstr>
      <vt:lpstr>Mire gyúrj?</vt:lpstr>
      <vt:lpstr>A Speaking vizsgarész menete</vt:lpstr>
      <vt:lpstr>Páros vizsgázás: előnyök</vt:lpstr>
      <vt:lpstr>1.  Bemelegítő beszélgetés 2 részben</vt:lpstr>
      <vt:lpstr> 2. Kétperces összefüggő beszéd (storytelling): Picture Story </vt:lpstr>
      <vt:lpstr>Senki sem születik nyomtatott szótárral a kezében…</vt:lpstr>
      <vt:lpstr>Felkészülés a Picture Story-ra</vt:lpstr>
      <vt:lpstr>Picture Story felkészülés az Euroexam blogjával</vt:lpstr>
      <vt:lpstr>Vedd fel magad!</vt:lpstr>
      <vt:lpstr>3. Szituációk (szóbeli ügyintézés)</vt:lpstr>
      <vt:lpstr>4. 3 perces improvizált vita 2 részben</vt:lpstr>
      <vt:lpstr>A vitázás nyelve</vt:lpstr>
      <vt:lpstr>Felkészülés vitázásra, érvelésre képekkel</vt:lpstr>
      <vt:lpstr>Speaking felkészülés a B2-es Edzéstervvel</vt:lpstr>
      <vt:lpstr>Értékelés</vt:lpstr>
      <vt:lpstr>2. Picture Story:  Mit is hallunk?</vt:lpstr>
      <vt:lpstr>2. Picture Story:  Mit is hallunk?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</dc:title>
  <dc:creator>user</dc:creator>
  <cp:keywords>dum</cp:keywords>
  <cp:lastModifiedBy>user</cp:lastModifiedBy>
  <cp:revision>97</cp:revision>
  <cp:lastPrinted>2017-09-09T05:41:22Z</cp:lastPrinted>
  <dcterms:created xsi:type="dcterms:W3CDTF">2017-08-10T10:10:34Z</dcterms:created>
  <dcterms:modified xsi:type="dcterms:W3CDTF">2019-03-11T06:22:41Z</dcterms:modified>
</cp:coreProperties>
</file>